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  <p:sldMasterId id="2147483713" r:id="rId4"/>
  </p:sldMasterIdLst>
  <p:notesMasterIdLst>
    <p:notesMasterId r:id="rId20"/>
  </p:notesMasterIdLst>
  <p:sldIdLst>
    <p:sldId id="256" r:id="rId5"/>
    <p:sldId id="257" r:id="rId6"/>
    <p:sldId id="259" r:id="rId7"/>
    <p:sldId id="260" r:id="rId8"/>
    <p:sldId id="283" r:id="rId9"/>
    <p:sldId id="284" r:id="rId10"/>
    <p:sldId id="285" r:id="rId11"/>
    <p:sldId id="286" r:id="rId12"/>
    <p:sldId id="287" r:id="rId13"/>
    <p:sldId id="269" r:id="rId14"/>
    <p:sldId id="270" r:id="rId15"/>
    <p:sldId id="272" r:id="rId16"/>
    <p:sldId id="273" r:id="rId17"/>
    <p:sldId id="274" r:id="rId18"/>
    <p:sldId id="28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715140B-3D3F-4356-98E8-3B9651A891AE}" type="slidenum">
              <a:rPr lang="fr-FR" sz="1400">
                <a:latin typeface="Times New Roman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E567748-EF5E-4998-B242-EEDBF8554AF9}" type="slidenum">
              <a:rPr lang="fr-FR" sz="1200" strike="noStrike">
                <a:latin typeface="Times New Roman"/>
              </a:rPr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3548880" y="2057040"/>
            <a:ext cx="5060880" cy="4038120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3548880" y="2057040"/>
            <a:ext cx="5060880" cy="403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3548880" y="2057040"/>
            <a:ext cx="5060880" cy="4038120"/>
          </a:xfrm>
          <a:prstGeom prst="rect">
            <a:avLst/>
          </a:prstGeom>
          <a:ln>
            <a:noFill/>
          </a:ln>
        </p:spPr>
      </p:pic>
      <p:pic>
        <p:nvPicPr>
          <p:cNvPr id="79" name="Image 78"/>
          <p:cNvPicPr/>
          <p:nvPr/>
        </p:nvPicPr>
        <p:blipFill>
          <a:blip r:embed="rId2"/>
          <a:stretch/>
        </p:blipFill>
        <p:spPr>
          <a:xfrm>
            <a:off x="3548880" y="2057040"/>
            <a:ext cx="5060880" cy="403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03" name="Image 202"/>
          <p:cNvPicPr/>
          <p:nvPr/>
        </p:nvPicPr>
        <p:blipFill>
          <a:blip r:embed="rId2"/>
          <a:stretch/>
        </p:blipFill>
        <p:spPr>
          <a:xfrm>
            <a:off x="3548880" y="2057040"/>
            <a:ext cx="5060880" cy="4038120"/>
          </a:xfrm>
          <a:prstGeom prst="rect">
            <a:avLst/>
          </a:prstGeom>
          <a:ln>
            <a:noFill/>
          </a:ln>
        </p:spPr>
      </p:pic>
      <p:pic>
        <p:nvPicPr>
          <p:cNvPr id="204" name="Image 203"/>
          <p:cNvPicPr/>
          <p:nvPr/>
        </p:nvPicPr>
        <p:blipFill>
          <a:blip r:embed="rId2"/>
          <a:stretch/>
        </p:blipFill>
        <p:spPr>
          <a:xfrm>
            <a:off x="3548880" y="2057040"/>
            <a:ext cx="5060880" cy="403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0D7971E-4848-4FBE-AB67-632F553D7ACD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0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17A56-279F-43B8-B6D5-F3C5041A0725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94979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69782-FACD-40FE-9BC8-58FB18E877CB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2B80B8-FA59-4E59-9A17-DF70B5B7ECCB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4196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30C6AF-4F3C-43E9-ABBE-CD54777C165A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89502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à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B80E7-397D-4167-B360-78415405D799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1667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8065-E7E8-4FA5-A823-FFDBB6C7577E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04085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43F31-01D7-4DAE-AC52-FBF8AD477D00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44553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2BEA8-27BB-45F6-9D3E-879294B32A5F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40797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5720E1-3C6C-42ED-9C87-C9F40263183F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483022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1B4A8-76C2-4713-93F8-1B7DC8F2F4F5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996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143000" y="609480"/>
            <a:ext cx="9875160" cy="6287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14300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4038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01720" y="416664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01720" y="2057400"/>
            <a:ext cx="481752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1143000" y="4166640"/>
            <a:ext cx="9872640" cy="1926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strike="noStrike">
                <a:solidFill>
                  <a:srgbClr val="A6B727"/>
                </a:solidFill>
                <a:latin typeface="Calibri"/>
              </a:rPr>
              <a:t>Modifiez le style du titre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9872640" cy="4038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Septième niveau de planModifiez les styles du texte du masque</a:t>
            </a:r>
            <a:endParaRPr/>
          </a:p>
          <a:p>
            <a:pPr lvl="1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2000" strike="noStrike">
                <a:solidFill>
                  <a:srgbClr val="A6B727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trike="noStrike">
                <a:solidFill>
                  <a:srgbClr val="A6B727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1600" strike="noStrike">
                <a:solidFill>
                  <a:srgbClr val="A6B727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1600" strike="noStrike">
                <a:solidFill>
                  <a:srgbClr val="A6B727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A6B727"/>
                </a:solidFill>
                <a:latin typeface="Corbel"/>
              </a:rPr>
              <a:t>04/03/2020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A6B727"/>
                </a:solidFill>
                <a:latin typeface="Corbel"/>
              </a:rPr>
              <a:t>              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3F1567-126F-41A7-8F4F-581A51CE7C1B}" type="slidenum">
              <a:rPr lang="fr-FR" sz="1200" strike="noStrike">
                <a:solidFill>
                  <a:srgbClr val="A6B727"/>
                </a:solidFill>
                <a:latin typeface="Corbe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A6B727"/>
                </a:solidFill>
                <a:latin typeface="Corbel"/>
              </a:rPr>
              <a:t>04/03/2020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A6B727"/>
                </a:solidFill>
                <a:latin typeface="Corbel"/>
              </a:rPr>
              <a:t>              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A337A92-5702-46EA-875D-038C36C29A03}" type="slidenum">
              <a:rPr lang="fr-FR" sz="1200" strike="noStrike">
                <a:solidFill>
                  <a:srgbClr val="A6B727"/>
                </a:solidFill>
                <a:latin typeface="Corbel"/>
              </a:rPr>
              <a:t>‹N°›</a:t>
            </a:fld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>
                <a:latin typeface="Corbel"/>
              </a:rPr>
              <a:t>Cliquez pour éditer le format du texte-titre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2200"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1600"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1600"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Calibri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231120" y="243720"/>
            <a:ext cx="11724120" cy="637740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1143000" y="609480"/>
            <a:ext cx="9875160" cy="1356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4400" strike="noStrike">
                <a:solidFill>
                  <a:srgbClr val="A6B727"/>
                </a:solidFill>
                <a:latin typeface="Calibri"/>
              </a:rPr>
              <a:t>Modifiez le style du titre</a:t>
            </a:r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1143000" y="2057400"/>
            <a:ext cx="4754520" cy="402300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Septième niveau de planModifiez les styles du texte du masque</a:t>
            </a:r>
            <a:endParaRPr/>
          </a:p>
          <a:p>
            <a:pPr lvl="1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2000" strike="noStrike">
                <a:solidFill>
                  <a:srgbClr val="A6B727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trike="noStrike">
                <a:solidFill>
                  <a:srgbClr val="A6B727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1600" strike="noStrike">
                <a:solidFill>
                  <a:srgbClr val="A6B727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1600" strike="noStrike">
                <a:solidFill>
                  <a:srgbClr val="A6B727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6267600" y="2057400"/>
            <a:ext cx="4754520" cy="402300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Sixième niveau de plan</a:t>
            </a:r>
            <a:endParaRPr/>
          </a:p>
          <a:p>
            <a:pPr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2200" strike="noStrike">
                <a:solidFill>
                  <a:srgbClr val="A6B727"/>
                </a:solidFill>
                <a:latin typeface="Calibri"/>
              </a:rPr>
              <a:t>Septième niveau de planModifiez les styles du texte du masque</a:t>
            </a:r>
            <a:endParaRPr/>
          </a:p>
          <a:p>
            <a:pPr lvl="1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2000" strike="noStrike">
                <a:solidFill>
                  <a:srgbClr val="A6B727"/>
                </a:solidFill>
                <a:latin typeface="Calibri"/>
              </a:rPr>
              <a:t>Deuxième niveau</a:t>
            </a:r>
            <a:endParaRPr/>
          </a:p>
          <a:p>
            <a:pPr lvl="2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trike="noStrike">
                <a:solidFill>
                  <a:srgbClr val="A6B727"/>
                </a:solidFill>
                <a:latin typeface="Calibri"/>
              </a:rPr>
              <a:t>Troisième niveau</a:t>
            </a:r>
            <a:endParaRPr/>
          </a:p>
          <a:p>
            <a:pPr lvl="3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1600" strike="noStrike">
                <a:solidFill>
                  <a:srgbClr val="A6B727"/>
                </a:solidFill>
                <a:latin typeface="Calibri"/>
              </a:rPr>
              <a:t>Quatrième niveau</a:t>
            </a:r>
            <a:endParaRPr/>
          </a:p>
          <a:p>
            <a:pPr lvl="4">
              <a:lnSpc>
                <a:spcPct val="100000"/>
              </a:lnSpc>
              <a:buSzPct val="80000"/>
              <a:buFont typeface="Corbel"/>
              <a:buChar char="•"/>
            </a:pPr>
            <a:r>
              <a:rPr lang="fr-FR" sz="1600" strike="noStrike">
                <a:solidFill>
                  <a:srgbClr val="A6B727"/>
                </a:solidFill>
                <a:latin typeface="Calibri"/>
              </a:rPr>
              <a:t>Cinquième niveau</a:t>
            </a:r>
            <a:endParaRPr/>
          </a:p>
        </p:txBody>
      </p:sp>
      <p:sp>
        <p:nvSpPr>
          <p:cNvPr id="168" name="PlaceHolder 5"/>
          <p:cNvSpPr>
            <a:spLocks noGrp="1"/>
          </p:cNvSpPr>
          <p:nvPr>
            <p:ph type="dt"/>
          </p:nvPr>
        </p:nvSpPr>
        <p:spPr>
          <a:xfrm>
            <a:off x="1143000" y="6223680"/>
            <a:ext cx="2328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strike="noStrike">
                <a:solidFill>
                  <a:srgbClr val="A6B727"/>
                </a:solidFill>
                <a:latin typeface="Corbel"/>
              </a:rPr>
              <a:t>04/03/2020</a:t>
            </a:r>
            <a:endParaRPr/>
          </a:p>
        </p:txBody>
      </p:sp>
      <p:sp>
        <p:nvSpPr>
          <p:cNvPr id="169" name="PlaceHolder 6"/>
          <p:cNvSpPr>
            <a:spLocks noGrp="1"/>
          </p:cNvSpPr>
          <p:nvPr>
            <p:ph type="ftr"/>
          </p:nvPr>
        </p:nvSpPr>
        <p:spPr>
          <a:xfrm>
            <a:off x="3949200" y="6223680"/>
            <a:ext cx="4717440" cy="364680"/>
          </a:xfrm>
          <a:prstGeom prst="rect">
            <a:avLst/>
          </a:prstGeom>
        </p:spPr>
        <p:txBody>
          <a:bodyPr anchor="ctr"/>
          <a:lstStyle/>
          <a:p>
            <a:pPr algn="ctr"/>
            <a:endParaRPr/>
          </a:p>
          <a:p>
            <a:pPr algn="ctr">
              <a:lnSpc>
                <a:spcPct val="100000"/>
              </a:lnSpc>
            </a:pPr>
            <a:r>
              <a:rPr lang="fr-FR" sz="1200" strike="noStrike">
                <a:solidFill>
                  <a:srgbClr val="A6B727"/>
                </a:solidFill>
                <a:latin typeface="Corbel"/>
              </a:rPr>
              <a:t>              </a:t>
            </a:r>
            <a:endParaRPr/>
          </a:p>
        </p:txBody>
      </p:sp>
      <p:sp>
        <p:nvSpPr>
          <p:cNvPr id="170" name="PlaceHolder 7"/>
          <p:cNvSpPr>
            <a:spLocks noGrp="1"/>
          </p:cNvSpPr>
          <p:nvPr>
            <p:ph type="sldNum"/>
          </p:nvPr>
        </p:nvSpPr>
        <p:spPr>
          <a:xfrm>
            <a:off x="9329400" y="6223680"/>
            <a:ext cx="17056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B75DCD9-0412-4A10-8A07-EFB8F5E63BCA}" type="slidenum">
              <a:rPr lang="fr-FR" sz="1200" strike="noStrike">
                <a:solidFill>
                  <a:srgbClr val="A6B727"/>
                </a:solidFill>
                <a:latin typeface="Corbel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83D5A5AF-5329-4D60-9ABD-3CA8AF4BA1F6}" type="datetime1">
              <a:rPr lang="fr-FR" noProof="0" smtClean="0"/>
              <a:pPr rtl="0"/>
              <a:t>20/06/2022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7144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1158120" y="0"/>
            <a:ext cx="9875160" cy="1356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u="sng" strike="noStrike" dirty="0">
                <a:solidFill>
                  <a:srgbClr val="A6B727"/>
                </a:solidFill>
                <a:latin typeface="Calibri"/>
              </a:rPr>
              <a:t>Séjour 2022 des 5èmes en Vendée</a:t>
            </a:r>
            <a:endParaRPr dirty="0"/>
          </a:p>
        </p:txBody>
      </p:sp>
      <p:pic>
        <p:nvPicPr>
          <p:cNvPr id="211" name="Espace réservé du contenu 3"/>
          <p:cNvPicPr/>
          <p:nvPr/>
        </p:nvPicPr>
        <p:blipFill>
          <a:blip r:embed="rId2"/>
          <a:stretch/>
        </p:blipFill>
        <p:spPr>
          <a:xfrm>
            <a:off x="2276086" y="1066680"/>
            <a:ext cx="6871680" cy="2596680"/>
          </a:xfrm>
          <a:prstGeom prst="rect">
            <a:avLst/>
          </a:prstGeom>
          <a:ln w="936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2" name="Image 4"/>
          <p:cNvPicPr/>
          <p:nvPr/>
        </p:nvPicPr>
        <p:blipFill>
          <a:blip r:embed="rId3"/>
          <a:stretch/>
        </p:blipFill>
        <p:spPr>
          <a:xfrm rot="20852111">
            <a:off x="1933487" y="3729518"/>
            <a:ext cx="3940571" cy="2484101"/>
          </a:xfrm>
          <a:prstGeom prst="rect">
            <a:avLst/>
          </a:prstGeom>
          <a:ln>
            <a:noFill/>
          </a:ln>
        </p:spPr>
      </p:pic>
      <p:pic>
        <p:nvPicPr>
          <p:cNvPr id="213" name="Image 5"/>
          <p:cNvPicPr/>
          <p:nvPr/>
        </p:nvPicPr>
        <p:blipFill>
          <a:blip r:embed="rId4"/>
          <a:stretch/>
        </p:blipFill>
        <p:spPr>
          <a:xfrm rot="827714">
            <a:off x="7286040" y="3343097"/>
            <a:ext cx="4223160" cy="2998440"/>
          </a:xfrm>
          <a:prstGeom prst="rect">
            <a:avLst/>
          </a:prstGeom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CB45E4-01EC-5B58-E17A-0389E01C02E7}"/>
              </a:ext>
            </a:extLst>
          </p:cNvPr>
          <p:cNvSpPr txBox="1"/>
          <p:nvPr/>
        </p:nvSpPr>
        <p:spPr>
          <a:xfrm>
            <a:off x="9400040" y="1519311"/>
            <a:ext cx="2405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Du mercredi 21 au vendredi 23 septembre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1944617" y="234843"/>
            <a:ext cx="9875160" cy="1356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strike="noStrike" dirty="0">
                <a:solidFill>
                  <a:srgbClr val="A6B727"/>
                </a:solidFill>
                <a:latin typeface="Calibri"/>
              </a:rPr>
              <a:t>La vie au centre – Quelques règles</a:t>
            </a:r>
            <a:endParaRPr dirty="0"/>
          </a:p>
        </p:txBody>
      </p:sp>
      <p:sp>
        <p:nvSpPr>
          <p:cNvPr id="248" name="TextShape 2"/>
          <p:cNvSpPr txBox="1"/>
          <p:nvPr/>
        </p:nvSpPr>
        <p:spPr>
          <a:xfrm>
            <a:off x="781920" y="1996200"/>
            <a:ext cx="9872640" cy="4038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Téléphone portable, console de jeux vidéos et MP3 interdits. 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Chaussons obligatoires.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Respecter les moments de sommeil (lever 7h00 et coucher 21H00).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Ponctualité (penser à la montre).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Propreté des chambres.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Repas : ne pas se lever sans autorisation, manger proprement et calmement (niveau sonore) et débarrasser.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249" name="Image 8"/>
          <p:cNvPicPr/>
          <p:nvPr/>
        </p:nvPicPr>
        <p:blipFill>
          <a:blip r:embed="rId2"/>
          <a:srcRect l="5774" t="19866" b="29860"/>
          <a:stretch/>
        </p:blipFill>
        <p:spPr>
          <a:xfrm>
            <a:off x="4987877" y="2374422"/>
            <a:ext cx="912086" cy="478842"/>
          </a:xfrm>
          <a:prstGeom prst="rect">
            <a:avLst/>
          </a:prstGeom>
          <a:ln>
            <a:noFill/>
          </a:ln>
        </p:spPr>
      </p:pic>
      <p:pic>
        <p:nvPicPr>
          <p:cNvPr id="250" name="Image 10"/>
          <p:cNvPicPr/>
          <p:nvPr/>
        </p:nvPicPr>
        <p:blipFill>
          <a:blip r:embed="rId3"/>
          <a:srcRect l="1456" t="3075" r="3658" b="6266"/>
          <a:stretch/>
        </p:blipFill>
        <p:spPr>
          <a:xfrm>
            <a:off x="8091745" y="3597963"/>
            <a:ext cx="666360" cy="675000"/>
          </a:xfrm>
          <a:prstGeom prst="rect">
            <a:avLst/>
          </a:prstGeom>
          <a:ln>
            <a:noFill/>
          </a:ln>
        </p:spPr>
      </p:pic>
      <p:pic>
        <p:nvPicPr>
          <p:cNvPr id="251" name="Image 6"/>
          <p:cNvPicPr/>
          <p:nvPr/>
        </p:nvPicPr>
        <p:blipFill>
          <a:blip r:embed="rId4"/>
          <a:srcRect l="19537" r="23277"/>
          <a:stretch/>
        </p:blipFill>
        <p:spPr>
          <a:xfrm>
            <a:off x="5937840" y="3231485"/>
            <a:ext cx="666360" cy="1166400"/>
          </a:xfrm>
          <a:prstGeom prst="rect">
            <a:avLst/>
          </a:prstGeom>
          <a:ln>
            <a:noFill/>
          </a:ln>
        </p:spPr>
      </p:pic>
      <p:pic>
        <p:nvPicPr>
          <p:cNvPr id="252" name="Image 16"/>
          <p:cNvPicPr/>
          <p:nvPr/>
        </p:nvPicPr>
        <p:blipFill>
          <a:blip r:embed="rId5"/>
          <a:stretch/>
        </p:blipFill>
        <p:spPr>
          <a:xfrm>
            <a:off x="10105920" y="1766520"/>
            <a:ext cx="690480" cy="690480"/>
          </a:xfrm>
          <a:prstGeom prst="rect">
            <a:avLst/>
          </a:prstGeom>
          <a:ln>
            <a:noFill/>
          </a:ln>
        </p:spPr>
      </p:pic>
      <p:pic>
        <p:nvPicPr>
          <p:cNvPr id="253" name="Image 20"/>
          <p:cNvPicPr/>
          <p:nvPr/>
        </p:nvPicPr>
        <p:blipFill>
          <a:blip r:embed="rId6"/>
          <a:stretch/>
        </p:blipFill>
        <p:spPr>
          <a:xfrm>
            <a:off x="9659713" y="2505783"/>
            <a:ext cx="1171873" cy="1127478"/>
          </a:xfrm>
          <a:prstGeom prst="rect">
            <a:avLst/>
          </a:prstGeom>
          <a:ln>
            <a:noFill/>
          </a:ln>
        </p:spPr>
      </p:pic>
      <p:pic>
        <p:nvPicPr>
          <p:cNvPr id="254" name="Image 22"/>
          <p:cNvPicPr/>
          <p:nvPr/>
        </p:nvPicPr>
        <p:blipFill>
          <a:blip r:embed="rId7"/>
          <a:stretch/>
        </p:blipFill>
        <p:spPr>
          <a:xfrm>
            <a:off x="10261727" y="4684644"/>
            <a:ext cx="969120" cy="96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865800" y="194040"/>
            <a:ext cx="9875160" cy="10990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u="sng" strike="noStrike" dirty="0">
                <a:solidFill>
                  <a:srgbClr val="A6B727"/>
                </a:solidFill>
                <a:latin typeface="Calibri"/>
              </a:rPr>
              <a:t>Santé</a:t>
            </a:r>
            <a:endParaRPr dirty="0"/>
          </a:p>
        </p:txBody>
      </p:sp>
      <p:sp>
        <p:nvSpPr>
          <p:cNvPr id="256" name="TextShape 2"/>
          <p:cNvSpPr txBox="1"/>
          <p:nvPr/>
        </p:nvSpPr>
        <p:spPr>
          <a:xfrm>
            <a:off x="673394" y="1170991"/>
            <a:ext cx="11209320" cy="5137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Tout problème de santé devra être signalé au responsable </a:t>
            </a:r>
            <a:r>
              <a:rPr lang="fr-FR" sz="3000" u="sng" strike="noStrike" dirty="0">
                <a:solidFill>
                  <a:srgbClr val="0070C0"/>
                </a:solidFill>
                <a:latin typeface="Calibri"/>
              </a:rPr>
              <a:t>avant le départ, par écrit</a:t>
            </a: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Pour tout traitement, </a:t>
            </a:r>
            <a:r>
              <a:rPr lang="fr-FR" sz="3000" b="1" u="sng" strike="noStrike" dirty="0">
                <a:solidFill>
                  <a:srgbClr val="0070C0"/>
                </a:solidFill>
                <a:latin typeface="Calibri"/>
              </a:rPr>
              <a:t>obligatoirement</a:t>
            </a: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, une ordonnance en cours de validité avec durée de traitement &amp; posologie ainsi qu’une autorisation parentale manuscrite de délivrance, à donner au moment du départ au responsable.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3000" u="sng" strike="noStrike" dirty="0">
                <a:solidFill>
                  <a:srgbClr val="FF0000"/>
                </a:solidFill>
                <a:latin typeface="Calibri"/>
              </a:rPr>
              <a:t>Aucun médicament ne doit être laissé aux enfants</a:t>
            </a:r>
            <a:r>
              <a:rPr lang="fr-FR" sz="3000" strike="noStrike" dirty="0">
                <a:solidFill>
                  <a:srgbClr val="FF0000"/>
                </a:solidFill>
                <a:latin typeface="Calibri"/>
              </a:rPr>
              <a:t>. 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Les PAI doivent nous être remis au plus tôt et </a:t>
            </a:r>
            <a:r>
              <a:rPr lang="fr-FR" sz="3000" b="1" u="sng" strike="noStrike" dirty="0">
                <a:solidFill>
                  <a:srgbClr val="0070C0"/>
                </a:solidFill>
                <a:latin typeface="Calibri"/>
              </a:rPr>
              <a:t>à jour</a:t>
            </a: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Les adultes de l’équipe éducative ne sont </a:t>
            </a:r>
            <a:r>
              <a:rPr lang="fr-FR" sz="3000" b="1" strike="noStrike" dirty="0">
                <a:solidFill>
                  <a:srgbClr val="0070C0"/>
                </a:solidFill>
                <a:latin typeface="Calibri"/>
              </a:rPr>
              <a:t>pas autorisés à donner quelque médicament que ce soit, </a:t>
            </a: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c’est une </a:t>
            </a:r>
            <a:r>
              <a:rPr lang="fr-FR" sz="3000" b="1" strike="noStrike" dirty="0">
                <a:solidFill>
                  <a:srgbClr val="0070C0"/>
                </a:solidFill>
                <a:latin typeface="Calibri"/>
              </a:rPr>
              <a:t>aide à la prise de médicament.</a:t>
            </a:r>
            <a:endParaRPr dirty="0"/>
          </a:p>
          <a:p>
            <a:pPr>
              <a:lnSpc>
                <a:spcPct val="90000"/>
              </a:lnSpc>
              <a:buSzPct val="80000"/>
              <a:buFont typeface="Corbel"/>
              <a:buChar char="•"/>
            </a:pP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Un </a:t>
            </a:r>
            <a:r>
              <a:rPr lang="fr-FR" sz="3000" u="sng" strike="noStrike" dirty="0">
                <a:solidFill>
                  <a:srgbClr val="0070C0"/>
                </a:solidFill>
                <a:latin typeface="Calibri"/>
              </a:rPr>
              <a:t>certificat médic</a:t>
            </a: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al, en date de la veille du départ, sera exigible pour toute </a:t>
            </a:r>
            <a:r>
              <a:rPr lang="fr-FR" sz="3000" u="sng" strike="noStrike" dirty="0">
                <a:solidFill>
                  <a:srgbClr val="0070C0"/>
                </a:solidFill>
                <a:latin typeface="Calibri"/>
              </a:rPr>
              <a:t>absence au voyage</a:t>
            </a:r>
            <a:r>
              <a:rPr lang="fr-FR" sz="3000" strike="noStrike" dirty="0">
                <a:solidFill>
                  <a:srgbClr val="0070C0"/>
                </a:solidFill>
                <a:latin typeface="Calibri"/>
              </a:rPr>
              <a:t>, donnant droit à un remboursement.</a:t>
            </a:r>
            <a:endParaRPr dirty="0"/>
          </a:p>
          <a:p>
            <a:pPr>
              <a:lnSpc>
                <a:spcPct val="90000"/>
              </a:lnSpc>
            </a:pPr>
            <a:endParaRPr dirty="0"/>
          </a:p>
        </p:txBody>
      </p:sp>
      <p:pic>
        <p:nvPicPr>
          <p:cNvPr id="257" name="Image 4"/>
          <p:cNvPicPr/>
          <p:nvPr/>
        </p:nvPicPr>
        <p:blipFill>
          <a:blip r:embed="rId2"/>
          <a:stretch/>
        </p:blipFill>
        <p:spPr>
          <a:xfrm>
            <a:off x="10738800" y="309960"/>
            <a:ext cx="983160" cy="983160"/>
          </a:xfrm>
          <a:prstGeom prst="rect">
            <a:avLst/>
          </a:prstGeom>
          <a:ln>
            <a:noFill/>
          </a:ln>
        </p:spPr>
      </p:pic>
      <p:pic>
        <p:nvPicPr>
          <p:cNvPr id="258" name="Image 6"/>
          <p:cNvPicPr/>
          <p:nvPr/>
        </p:nvPicPr>
        <p:blipFill>
          <a:blip r:embed="rId2"/>
          <a:stretch/>
        </p:blipFill>
        <p:spPr>
          <a:xfrm>
            <a:off x="865800" y="309960"/>
            <a:ext cx="983160" cy="98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0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56">
                                            <p:txEl>
                                              <p:charRg st="0" end="6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56">
                                            <p:txEl>
                                              <p:charRg st="682" end="6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-662236" y="722245"/>
            <a:ext cx="9776008" cy="12229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dirty="0">
                <a:solidFill>
                  <a:srgbClr val="A6B727"/>
                </a:solidFill>
                <a:latin typeface="Calibri"/>
              </a:rPr>
              <a:t>Le programme  - J1 – </a:t>
            </a:r>
          </a:p>
          <a:p>
            <a:pPr algn="ctr">
              <a:lnSpc>
                <a:spcPct val="100000"/>
              </a:lnSpc>
            </a:pPr>
            <a:r>
              <a:rPr lang="fr-FR" sz="4400" strike="noStrike" dirty="0">
                <a:solidFill>
                  <a:srgbClr val="A6B727"/>
                </a:solidFill>
                <a:latin typeface="Calibri"/>
              </a:rPr>
              <a:t>La forteresse de Brouage
</a:t>
            </a:r>
            <a:endParaRPr dirty="0"/>
          </a:p>
        </p:txBody>
      </p:sp>
      <p:graphicFrame>
        <p:nvGraphicFramePr>
          <p:cNvPr id="262" name="Table 2"/>
          <p:cNvGraphicFramePr/>
          <p:nvPr>
            <p:extLst>
              <p:ext uri="{D42A27DB-BD31-4B8C-83A1-F6EECF244321}">
                <p14:modId xmlns:p14="http://schemas.microsoft.com/office/powerpoint/2010/main" val="2611734532"/>
              </p:ext>
            </p:extLst>
          </p:nvPr>
        </p:nvGraphicFramePr>
        <p:xfrm>
          <a:off x="656803" y="1945242"/>
          <a:ext cx="7333504" cy="4468066"/>
        </p:xfrm>
        <a:graphic>
          <a:graphicData uri="http://schemas.openxmlformats.org/drawingml/2006/table">
            <a:tbl>
              <a:tblPr/>
              <a:tblGrid>
                <a:gridCol w="3773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Matin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Après - midi</a:t>
                      </a:r>
                      <a:endParaRPr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800" b="1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6h : </a:t>
                      </a:r>
                      <a:r>
                        <a:rPr lang="fr-FR" sz="1800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Départ en autocar de tourisme du Lycée </a:t>
                      </a:r>
                      <a:r>
                        <a:rPr lang="fr-FR" sz="1800" strike="noStrike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Théas</a:t>
                      </a:r>
                      <a:endParaRPr lang="fr-FR" sz="180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12h : </a:t>
                      </a:r>
                      <a:r>
                        <a:rPr lang="fr-FR" sz="1800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Pique-nique sur aire d’autoroute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i="1" strike="noStrike" dirty="0">
                          <a:solidFill>
                            <a:srgbClr val="0070C0"/>
                          </a:solidFill>
                          <a:latin typeface="Corbel"/>
                        </a:rPr>
                        <a:t>Petit-déjeuner, pique-nique et goûter fournis par les parents</a:t>
                      </a:r>
                      <a:endParaRPr lang="fr-FR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b="1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Classes 1 et 2 : 13H30 à 16h: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piste historique à Brouage « Les aventuriers des mers » </a:t>
                      </a:r>
                      <a:endParaRPr lang="fr-FR" b="0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Classe 3 : 13h30 à 16H :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piste historique à Brouage « Piraterie et monarchie »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18H30 </a:t>
                      </a:r>
                      <a:r>
                        <a:rPr lang="fr-FR" sz="1800" b="1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fr-FR" sz="1800" b="0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rrivée au centre d’accueil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Image 2" descr="Une image contenant herbe, extérieur, bâtiment, pierre&#10;&#10;Description générée automatiquement">
            <a:extLst>
              <a:ext uri="{FF2B5EF4-FFF2-40B4-BE49-F238E27FC236}">
                <a16:creationId xmlns:a16="http://schemas.microsoft.com/office/drawing/2014/main" id="{A7926201-8A03-2AC7-80BC-0B1871E28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75" y="853768"/>
            <a:ext cx="3056922" cy="2433717"/>
          </a:xfrm>
          <a:prstGeom prst="rect">
            <a:avLst/>
          </a:prstGeom>
        </p:spPr>
      </p:pic>
      <p:pic>
        <p:nvPicPr>
          <p:cNvPr id="6" name="Image 5" descr="Une image contenant herbe, extérieur, vieux, pierre&#10;&#10;Description générée automatiquement">
            <a:extLst>
              <a:ext uri="{FF2B5EF4-FFF2-40B4-BE49-F238E27FC236}">
                <a16:creationId xmlns:a16="http://schemas.microsoft.com/office/drawing/2014/main" id="{2A30EB1D-A1E0-4CCB-3FD5-34AFEF2E2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76" y="3712028"/>
            <a:ext cx="3056922" cy="2690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37513" y="359536"/>
            <a:ext cx="11160627" cy="1356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strike="noStrike" dirty="0">
                <a:solidFill>
                  <a:srgbClr val="A6B727"/>
                </a:solidFill>
                <a:latin typeface="Calibri"/>
              </a:rPr>
              <a:t>Le programme  - J2 –</a:t>
            </a:r>
          </a:p>
          <a:p>
            <a:pPr>
              <a:lnSpc>
                <a:spcPct val="90000"/>
              </a:lnSpc>
            </a:pPr>
            <a:r>
              <a:rPr lang="fr-FR" sz="4400" dirty="0">
                <a:solidFill>
                  <a:srgbClr val="A6B727"/>
                </a:solidFill>
                <a:latin typeface="Calibri"/>
              </a:rPr>
              <a:t>Journée au grand parc du Puy du Fou</a:t>
            </a:r>
            <a:endParaRPr dirty="0"/>
          </a:p>
        </p:txBody>
      </p:sp>
      <p:pic>
        <p:nvPicPr>
          <p:cNvPr id="266" name="Espace réservé du contenu 10"/>
          <p:cNvPicPr/>
          <p:nvPr/>
        </p:nvPicPr>
        <p:blipFill>
          <a:blip r:embed="rId2"/>
          <a:stretch/>
        </p:blipFill>
        <p:spPr>
          <a:xfrm>
            <a:off x="8960268" y="1052661"/>
            <a:ext cx="2619000" cy="1742760"/>
          </a:xfrm>
          <a:prstGeom prst="rect">
            <a:avLst/>
          </a:prstGeom>
          <a:ln>
            <a:noFill/>
          </a:ln>
        </p:spPr>
      </p:pic>
      <p:graphicFrame>
        <p:nvGraphicFramePr>
          <p:cNvPr id="267" name="Table 2"/>
          <p:cNvGraphicFramePr/>
          <p:nvPr>
            <p:extLst>
              <p:ext uri="{D42A27DB-BD31-4B8C-83A1-F6EECF244321}">
                <p14:modId xmlns:p14="http://schemas.microsoft.com/office/powerpoint/2010/main" val="451821684"/>
              </p:ext>
            </p:extLst>
          </p:nvPr>
        </p:nvGraphicFramePr>
        <p:xfrm>
          <a:off x="297455" y="2083772"/>
          <a:ext cx="8194945" cy="4306698"/>
        </p:xfrm>
        <a:graphic>
          <a:graphicData uri="http://schemas.openxmlformats.org/drawingml/2006/table">
            <a:tbl>
              <a:tblPr/>
              <a:tblGrid>
                <a:gridCol w="408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chemeClr val="bg1"/>
                          </a:solidFill>
                          <a:latin typeface="Corbel"/>
                        </a:rPr>
                        <a:t>Matin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chemeClr val="bg1"/>
                          </a:solidFill>
                          <a:latin typeface="Corbel"/>
                        </a:rPr>
                        <a:t>Après-midi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7h15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Lever et petit déjeuner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8h45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Départ du centre pour le Puy du Fou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10h à 12h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Découverte du Grand parc et de ses spectacles : le bal des oiseaux fantômes, les vikings, le signe du triomphe….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12h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Pique-nique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13h30 à 17h45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Découverte du Grand parc et de ses spectacles : le bal des oiseaux fantômes, les vikings, le signe du triomphe….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>
                          <a:solidFill>
                            <a:srgbClr val="000000"/>
                          </a:solidFill>
                          <a:latin typeface="Corbel"/>
                        </a:rPr>
                        <a:t>18 </a:t>
                      </a: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h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Retour au centre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19h à 20h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Dîner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20h à 21h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Douche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21h30 : 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Corbel"/>
                        </a:rPr>
                        <a:t>Coucher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8" name="Image 14"/>
          <p:cNvPicPr/>
          <p:nvPr/>
        </p:nvPicPr>
        <p:blipFill>
          <a:blip r:embed="rId3"/>
          <a:stretch/>
        </p:blipFill>
        <p:spPr>
          <a:xfrm>
            <a:off x="8931420" y="4769280"/>
            <a:ext cx="2466720" cy="1847520"/>
          </a:xfrm>
          <a:prstGeom prst="rect">
            <a:avLst/>
          </a:prstGeom>
          <a:ln>
            <a:noFill/>
          </a:ln>
        </p:spPr>
      </p:pic>
      <p:pic>
        <p:nvPicPr>
          <p:cNvPr id="269" name="Image 16"/>
          <p:cNvPicPr/>
          <p:nvPr/>
        </p:nvPicPr>
        <p:blipFill>
          <a:blip r:embed="rId4"/>
          <a:stretch/>
        </p:blipFill>
        <p:spPr>
          <a:xfrm>
            <a:off x="8650440" y="2887560"/>
            <a:ext cx="3028680" cy="151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803726" y="222714"/>
            <a:ext cx="9875160" cy="1356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strike="noStrike" dirty="0">
                <a:solidFill>
                  <a:srgbClr val="A6B727"/>
                </a:solidFill>
                <a:latin typeface="Calibri"/>
              </a:rPr>
              <a:t>Le programme  - J3 </a:t>
            </a:r>
            <a:r>
              <a:rPr lang="fr-FR" sz="4400" dirty="0">
                <a:solidFill>
                  <a:srgbClr val="A6B727"/>
                </a:solidFill>
                <a:latin typeface="Calibri"/>
              </a:rPr>
              <a:t>–</a:t>
            </a:r>
          </a:p>
          <a:p>
            <a:pPr>
              <a:lnSpc>
                <a:spcPct val="90000"/>
              </a:lnSpc>
            </a:pPr>
            <a:r>
              <a:rPr lang="fr-FR" sz="4400" strike="noStrike" dirty="0">
                <a:solidFill>
                  <a:srgbClr val="A6B727"/>
                </a:solidFill>
                <a:latin typeface="Calibri"/>
              </a:rPr>
              <a:t>        </a:t>
            </a:r>
            <a:r>
              <a:rPr lang="fr-FR" sz="4400" dirty="0">
                <a:solidFill>
                  <a:srgbClr val="A6B727"/>
                </a:solidFill>
                <a:latin typeface="Calibri"/>
              </a:rPr>
              <a:t>Le marais poitevin</a:t>
            </a:r>
            <a:endParaRPr dirty="0"/>
          </a:p>
        </p:txBody>
      </p:sp>
      <p:graphicFrame>
        <p:nvGraphicFramePr>
          <p:cNvPr id="272" name="Table 2"/>
          <p:cNvGraphicFramePr/>
          <p:nvPr>
            <p:extLst>
              <p:ext uri="{D42A27DB-BD31-4B8C-83A1-F6EECF244321}">
                <p14:modId xmlns:p14="http://schemas.microsoft.com/office/powerpoint/2010/main" val="646538863"/>
              </p:ext>
            </p:extLst>
          </p:nvPr>
        </p:nvGraphicFramePr>
        <p:xfrm>
          <a:off x="627961" y="1710720"/>
          <a:ext cx="8017079" cy="4505051"/>
        </p:xfrm>
        <a:graphic>
          <a:graphicData uri="http://schemas.openxmlformats.org/drawingml/2006/table">
            <a:tbl>
              <a:tblPr/>
              <a:tblGrid>
                <a:gridCol w="40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chemeClr val="bg1"/>
                          </a:solidFill>
                          <a:latin typeface="+mj-lt"/>
                        </a:rPr>
                        <a:t>Matin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chemeClr val="bg1"/>
                          </a:solidFill>
                          <a:latin typeface="Corbel"/>
                        </a:rPr>
                        <a:t>Après-midi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b="1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8h: </a:t>
                      </a:r>
                      <a:r>
                        <a:rPr lang="fr-FR" b="0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Départ des centres d’accueil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9h30 à 11H30 :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Balade pédestre dans les marais avec guide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trike="noStrike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12h00 :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Pique-nique</a:t>
                      </a:r>
                      <a:endParaRPr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13h à 14H30 </a:t>
                      </a:r>
                      <a:r>
                        <a:rPr lang="fr-FR" dirty="0"/>
                        <a:t>: Découverte en barque du marais poitevin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b="1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b="1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14h30 : </a:t>
                      </a:r>
                      <a:r>
                        <a:rPr lang="fr-FR" b="0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Retour en 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autocar</a:t>
                      </a:r>
                      <a:endParaRPr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Arrivée au lycée </a:t>
                      </a:r>
                      <a:r>
                        <a:rPr lang="fr-FR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Théas</a:t>
                      </a:r>
                      <a:r>
                        <a:rPr lang="fr-FR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dans la soirée.</a:t>
                      </a:r>
                      <a:endParaRPr dirty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i="1" strike="noStrike" dirty="0">
                          <a:solidFill>
                            <a:srgbClr val="0070C0"/>
                          </a:solidFill>
                          <a:latin typeface="Corbel"/>
                        </a:rPr>
                        <a:t>Dîner chez les familles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Image 11">
            <a:extLst>
              <a:ext uri="{FF2B5EF4-FFF2-40B4-BE49-F238E27FC236}">
                <a16:creationId xmlns:a16="http://schemas.microsoft.com/office/drawing/2014/main" id="{62970ECF-578B-3895-10AC-EC6CAB154BC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856324" y="545399"/>
            <a:ext cx="2948436" cy="2418137"/>
          </a:xfrm>
          <a:prstGeom prst="rect">
            <a:avLst/>
          </a:prstGeom>
          <a:ln>
            <a:noFill/>
          </a:ln>
        </p:spPr>
      </p:pic>
      <p:pic>
        <p:nvPicPr>
          <p:cNvPr id="7" name="Espace réservé du contenu 14">
            <a:extLst>
              <a:ext uri="{FF2B5EF4-FFF2-40B4-BE49-F238E27FC236}">
                <a16:creationId xmlns:a16="http://schemas.microsoft.com/office/drawing/2014/main" id="{AF632993-FF06-A971-D299-1CE4BBEFDF4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856324" y="3722914"/>
            <a:ext cx="2948436" cy="224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52D6F5-B563-4C34-8D10-9DA85CDF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40" y="2055975"/>
            <a:ext cx="3755561" cy="20138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n-US" sz="4200" b="1" cap="all" dirty="0">
                <a:solidFill>
                  <a:srgbClr val="FFFFFF"/>
                </a:solidFill>
                <a:latin typeface="+mj-lt"/>
                <a:cs typeface="+mj-cs"/>
              </a:rPr>
              <a:t>Merci de </a:t>
            </a:r>
            <a:r>
              <a:rPr lang="en-US" sz="4200" b="1" cap="all" dirty="0" err="1">
                <a:solidFill>
                  <a:srgbClr val="FFFFFF"/>
                </a:solidFill>
                <a:latin typeface="+mj-lt"/>
                <a:cs typeface="+mj-cs"/>
              </a:rPr>
              <a:t>votrE</a:t>
            </a:r>
            <a:r>
              <a:rPr lang="en-US" sz="4200" b="1" cap="all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200" b="1" cap="all" dirty="0" err="1">
                <a:solidFill>
                  <a:srgbClr val="FFFFFF"/>
                </a:solidFill>
                <a:latin typeface="+mj-lt"/>
                <a:cs typeface="+mj-cs"/>
              </a:rPr>
              <a:t>Écoute</a:t>
            </a:r>
            <a:r>
              <a:rPr lang="en-US" sz="4200" b="1" cap="all" dirty="0">
                <a:solidFill>
                  <a:srgbClr val="FFFFFF"/>
                </a:solidFill>
                <a:latin typeface="+mj-lt"/>
                <a:cs typeface="+mj-cs"/>
              </a:rPr>
              <a:t> et de </a:t>
            </a:r>
            <a:r>
              <a:rPr lang="en-US" sz="4200" b="1" cap="all" dirty="0" err="1">
                <a:solidFill>
                  <a:srgbClr val="FFFFFF"/>
                </a:solidFill>
                <a:latin typeface="+mj-lt"/>
                <a:cs typeface="+mj-cs"/>
              </a:rPr>
              <a:t>votre</a:t>
            </a:r>
            <a:r>
              <a:rPr lang="en-US" sz="4200" b="1" cap="all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4200" b="1" cap="all" dirty="0" err="1">
                <a:solidFill>
                  <a:srgbClr val="FFFFFF"/>
                </a:solidFill>
                <a:latin typeface="+mj-lt"/>
                <a:cs typeface="+mj-cs"/>
              </a:rPr>
              <a:t>confiance</a:t>
            </a:r>
            <a:r>
              <a:rPr lang="en-US" sz="4200" b="1" cap="all" dirty="0">
                <a:solidFill>
                  <a:srgbClr val="FFFFFF"/>
                </a:solidFill>
                <a:latin typeface="+mj-lt"/>
                <a:cs typeface="+mj-cs"/>
              </a:rPr>
              <a:t> ! </a:t>
            </a:r>
          </a:p>
        </p:txBody>
      </p:sp>
      <p:pic>
        <p:nvPicPr>
          <p:cNvPr id="17" name="Espace réservé du contenu 16" descr="Une image contenant herbe, extérieur, eau, rivière&#10;&#10;Description générée automatiquement">
            <a:extLst>
              <a:ext uri="{FF2B5EF4-FFF2-40B4-BE49-F238E27FC236}">
                <a16:creationId xmlns:a16="http://schemas.microsoft.com/office/drawing/2014/main" id="{F2727941-4874-4EFD-B849-168E52298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5" r="19632" b="-2"/>
          <a:stretch/>
        </p:blipFill>
        <p:spPr>
          <a:xfrm>
            <a:off x="872064" y="857675"/>
            <a:ext cx="604557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010229" y="304800"/>
            <a:ext cx="9875160" cy="1051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buSzPct val="80000"/>
            </a:pPr>
            <a:r>
              <a:rPr lang="fr-FR" sz="4400" b="1" strike="noStrike" dirty="0">
                <a:solidFill>
                  <a:srgbClr val="92D050"/>
                </a:solidFill>
                <a:latin typeface="Calibri"/>
              </a:rPr>
              <a:t>Objectifs du séjour</a:t>
            </a:r>
          </a:p>
        </p:txBody>
      </p:sp>
      <p:sp>
        <p:nvSpPr>
          <p:cNvPr id="215" name="TextShape 2"/>
          <p:cNvSpPr txBox="1"/>
          <p:nvPr/>
        </p:nvSpPr>
        <p:spPr>
          <a:xfrm>
            <a:off x="830411" y="1882984"/>
            <a:ext cx="10869120" cy="50977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90000"/>
              </a:lnSpc>
              <a:buSzPct val="80000"/>
              <a:buFontTx/>
              <a:buChar char="-"/>
            </a:pPr>
            <a:r>
              <a:rPr lang="fr-FR" sz="2800" dirty="0">
                <a:solidFill>
                  <a:srgbClr val="0070C0"/>
                </a:solidFill>
                <a:latin typeface="Calibri"/>
              </a:rPr>
              <a:t>Créer </a:t>
            </a:r>
            <a:r>
              <a:rPr lang="fr-FR" sz="2800" b="1" dirty="0">
                <a:solidFill>
                  <a:srgbClr val="0070C0"/>
                </a:solidFill>
                <a:latin typeface="Calibri"/>
              </a:rPr>
              <a:t>une cohésion </a:t>
            </a:r>
            <a:r>
              <a:rPr lang="fr-FR" sz="2800" dirty="0">
                <a:solidFill>
                  <a:srgbClr val="0070C0"/>
                </a:solidFill>
                <a:latin typeface="Calibri"/>
              </a:rPr>
              <a:t>de classe et de niveau entre élèves et avec les professeurs</a:t>
            </a:r>
          </a:p>
          <a:p>
            <a:pPr marL="457200" indent="-457200">
              <a:lnSpc>
                <a:spcPct val="90000"/>
              </a:lnSpc>
              <a:buSzPct val="80000"/>
              <a:buFontTx/>
              <a:buChar char="-"/>
            </a:pPr>
            <a:r>
              <a:rPr lang="fr-FR" sz="2800" b="1" dirty="0">
                <a:solidFill>
                  <a:srgbClr val="0070C0"/>
                </a:solidFill>
                <a:latin typeface="Calibri"/>
              </a:rPr>
              <a:t>Trouver sa place en 5</a:t>
            </a:r>
            <a:r>
              <a:rPr lang="fr-FR" sz="2800" b="1" baseline="30000" dirty="0">
                <a:solidFill>
                  <a:srgbClr val="0070C0"/>
                </a:solidFill>
                <a:latin typeface="Calibri"/>
              </a:rPr>
              <a:t>ème</a:t>
            </a:r>
            <a:r>
              <a:rPr lang="fr-FR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Calibri"/>
              </a:rPr>
              <a:t>en apprenant à se connaître et se respecter</a:t>
            </a:r>
          </a:p>
          <a:p>
            <a:pPr marL="342900" indent="-342900">
              <a:lnSpc>
                <a:spcPct val="90000"/>
              </a:lnSpc>
              <a:buSzPct val="80000"/>
              <a:buFontTx/>
              <a:buChar char="-"/>
            </a:pPr>
            <a:r>
              <a:rPr lang="fr-FR" sz="2800" dirty="0">
                <a:solidFill>
                  <a:srgbClr val="0070C0"/>
                </a:solidFill>
                <a:latin typeface="Calibri"/>
              </a:rPr>
              <a:t> Développer le </a:t>
            </a:r>
            <a:r>
              <a:rPr lang="fr-FR" sz="2800" b="1" dirty="0">
                <a:solidFill>
                  <a:srgbClr val="0070C0"/>
                </a:solidFill>
                <a:latin typeface="Calibri"/>
              </a:rPr>
              <a:t>vivre ensemble</a:t>
            </a:r>
          </a:p>
          <a:p>
            <a:pPr marL="342900" indent="-342900">
              <a:lnSpc>
                <a:spcPct val="90000"/>
              </a:lnSpc>
              <a:buSzPct val="80000"/>
              <a:buFontTx/>
              <a:buChar char="-"/>
            </a:pPr>
            <a:r>
              <a:rPr lang="fr-FR" sz="28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Calibri"/>
              </a:rPr>
              <a:t>Adopter une démarche d’</a:t>
            </a:r>
            <a:r>
              <a:rPr lang="fr-FR" sz="2800" b="1" dirty="0">
                <a:solidFill>
                  <a:srgbClr val="0070C0"/>
                </a:solidFill>
                <a:latin typeface="Calibri"/>
              </a:rPr>
              <a:t>autonomie, </a:t>
            </a:r>
            <a:r>
              <a:rPr lang="fr-FR" sz="2800" dirty="0">
                <a:solidFill>
                  <a:srgbClr val="0070C0"/>
                </a:solidFill>
                <a:latin typeface="Calibri"/>
              </a:rPr>
              <a:t>s</a:t>
            </a: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avoir</a:t>
            </a:r>
            <a:r>
              <a:rPr lang="fr-FR" sz="2800" b="1" strike="noStrike" dirty="0">
                <a:solidFill>
                  <a:srgbClr val="0070C0"/>
                </a:solidFill>
                <a:latin typeface="Calibri"/>
              </a:rPr>
              <a:t> se concentrer</a:t>
            </a: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,  </a:t>
            </a:r>
            <a:r>
              <a:rPr lang="fr-FR" sz="2800" b="1" strike="noStrike" dirty="0">
                <a:solidFill>
                  <a:srgbClr val="0070C0"/>
                </a:solidFill>
                <a:latin typeface="Calibri"/>
              </a:rPr>
              <a:t>écouter</a:t>
            </a: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,  faire preuve de </a:t>
            </a:r>
            <a:r>
              <a:rPr lang="fr-FR" sz="2800" b="1" strike="noStrike" dirty="0">
                <a:solidFill>
                  <a:srgbClr val="0070C0"/>
                </a:solidFill>
                <a:latin typeface="Calibri"/>
              </a:rPr>
              <a:t>curiosité </a:t>
            </a: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tout au long du séjour</a:t>
            </a:r>
          </a:p>
          <a:p>
            <a:pPr marL="342900" indent="-342900">
              <a:lnSpc>
                <a:spcPct val="90000"/>
              </a:lnSpc>
              <a:buSzPct val="80000"/>
              <a:buFontTx/>
              <a:buChar char="-"/>
            </a:pPr>
            <a:r>
              <a:rPr lang="fr-FR" sz="2800" dirty="0">
                <a:solidFill>
                  <a:srgbClr val="0070C0"/>
                </a:solidFill>
                <a:latin typeface="Calibri"/>
              </a:rPr>
              <a:t>Comprendre</a:t>
            </a:r>
            <a:r>
              <a:rPr lang="fr-FR" sz="2800" b="1" dirty="0">
                <a:solidFill>
                  <a:srgbClr val="0070C0"/>
                </a:solidFill>
                <a:latin typeface="Calibri"/>
              </a:rPr>
              <a:t> la responsabilité </a:t>
            </a:r>
            <a:r>
              <a:rPr lang="fr-FR" sz="2800" dirty="0">
                <a:solidFill>
                  <a:srgbClr val="0070C0"/>
                </a:solidFill>
                <a:latin typeface="Calibri"/>
              </a:rPr>
              <a:t>de chacun </a:t>
            </a:r>
            <a:r>
              <a:rPr lang="fr-FR" sz="2800" b="1" dirty="0">
                <a:solidFill>
                  <a:srgbClr val="0070C0"/>
                </a:solidFill>
                <a:latin typeface="Calibri"/>
              </a:rPr>
              <a:t>face à l’environnement</a:t>
            </a:r>
            <a:endParaRPr sz="2800" dirty="0"/>
          </a:p>
          <a:p>
            <a:pPr>
              <a:lnSpc>
                <a:spcPct val="90000"/>
              </a:lnSpc>
              <a:buSzPct val="80000"/>
            </a:pPr>
            <a:r>
              <a:rPr lang="fr-FR" sz="2800" b="1" strike="noStrike" dirty="0">
                <a:solidFill>
                  <a:srgbClr val="0070C0"/>
                </a:solidFill>
                <a:latin typeface="Calibri"/>
              </a:rPr>
              <a:t>-   Respecter</a:t>
            </a: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 les lieux, les consignes, les autres et soi-même</a:t>
            </a:r>
            <a:r>
              <a:rPr lang="fr-FR" sz="2800" dirty="0">
                <a:solidFill>
                  <a:srgbClr val="0070C0"/>
                </a:solidFill>
                <a:latin typeface="Calibri"/>
              </a:rPr>
              <a:t>, a</a:t>
            </a:r>
            <a:r>
              <a:rPr lang="fr-FR" sz="2800" strike="noStrike" dirty="0">
                <a:solidFill>
                  <a:srgbClr val="0070C0"/>
                </a:solidFill>
                <a:latin typeface="Calibri"/>
              </a:rPr>
              <a:t>voir un comportement adapté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2"/>
          <p:cNvSpPr/>
          <p:nvPr/>
        </p:nvSpPr>
        <p:spPr>
          <a:xfrm>
            <a:off x="1200593" y="246580"/>
            <a:ext cx="10991407" cy="6705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2000" strike="noStrike" dirty="0">
                <a:solidFill>
                  <a:srgbClr val="0070C0"/>
                </a:solidFill>
                <a:latin typeface="Calibri"/>
              </a:rPr>
              <a:t>      Classes : 5</a:t>
            </a:r>
            <a:r>
              <a:rPr lang="fr-FR" sz="2000" strike="noStrike" baseline="30000" dirty="0">
                <a:solidFill>
                  <a:srgbClr val="0070C0"/>
                </a:solidFill>
                <a:latin typeface="Calibri"/>
              </a:rPr>
              <a:t>ème</a:t>
            </a:r>
            <a:r>
              <a:rPr lang="fr-FR" sz="2000" strike="noStrike" dirty="0">
                <a:solidFill>
                  <a:srgbClr val="0070C0"/>
                </a:solidFill>
                <a:latin typeface="Calibri"/>
              </a:rPr>
              <a:t>1/2/3/4/5/6/7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endParaRPr lang="fr-FR" sz="2000" strike="noStrike" dirty="0">
              <a:solidFill>
                <a:srgbClr val="0070C0"/>
              </a:solidFill>
              <a:latin typeface="Calibri"/>
            </a:endParaRPr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      Organisateurs : </a:t>
            </a:r>
          </a:p>
          <a:p>
            <a:pPr>
              <a:lnSpc>
                <a:spcPct val="100000"/>
              </a:lnSpc>
              <a:buSzPct val="45000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         -  Mr Bousquet – Responsable de niveau 5</a:t>
            </a:r>
            <a:r>
              <a:rPr lang="fr-FR" sz="2000" baseline="30000" dirty="0">
                <a:solidFill>
                  <a:srgbClr val="0070C0"/>
                </a:solidFill>
                <a:latin typeface="Calibri"/>
              </a:rPr>
              <a:t>ème</a:t>
            </a:r>
          </a:p>
          <a:p>
            <a:pPr>
              <a:lnSpc>
                <a:spcPct val="100000"/>
              </a:lnSpc>
              <a:buSzPct val="45000"/>
            </a:pPr>
            <a:r>
              <a:rPr lang="fr-FR" sz="2000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Mme Echardour – Professeur SVT</a:t>
            </a:r>
          </a:p>
          <a:p>
            <a:pPr>
              <a:lnSpc>
                <a:spcPct val="100000"/>
              </a:lnSpc>
              <a:buSzPct val="45000"/>
            </a:pPr>
            <a:endParaRPr sz="2000" dirty="0"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fr-FR" sz="2000" strike="noStrike" dirty="0">
                <a:solidFill>
                  <a:srgbClr val="0070C0"/>
                </a:solidFill>
                <a:latin typeface="Calibri"/>
              </a:rPr>
              <a:t> 12 accompagnateurs :</a:t>
            </a:r>
          </a:p>
          <a:p>
            <a:pPr lvl="1"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Mme Alary – Professeur Français/Latin</a:t>
            </a: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Mme D’</a:t>
            </a:r>
            <a:r>
              <a:rPr lang="fr-FR" sz="2000" dirty="0" err="1">
                <a:solidFill>
                  <a:srgbClr val="0070C0"/>
                </a:solidFill>
                <a:latin typeface="Calibri"/>
              </a:rPr>
              <a:t>Aviau</a:t>
            </a:r>
            <a:r>
              <a:rPr lang="fr-FR" sz="2000" dirty="0">
                <a:solidFill>
                  <a:srgbClr val="0070C0"/>
                </a:solidFill>
                <a:latin typeface="Calibri"/>
              </a:rPr>
              <a:t> de Ternay – Professeur Français</a:t>
            </a: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Mme </a:t>
            </a:r>
            <a:r>
              <a:rPr lang="fr-FR" sz="2000" dirty="0" err="1">
                <a:solidFill>
                  <a:srgbClr val="0070C0"/>
                </a:solidFill>
                <a:latin typeface="Calibri"/>
              </a:rPr>
              <a:t>Bahougne</a:t>
            </a:r>
            <a:r>
              <a:rPr lang="fr-FR" sz="2000" dirty="0">
                <a:solidFill>
                  <a:srgbClr val="0070C0"/>
                </a:solidFill>
                <a:latin typeface="Calibri"/>
              </a:rPr>
              <a:t> – Professeur Espagnol</a:t>
            </a: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Mme Barbon – Professeur principal 5</a:t>
            </a:r>
            <a:r>
              <a:rPr lang="fr-FR" sz="2000" baseline="30000" dirty="0">
                <a:solidFill>
                  <a:srgbClr val="0070C0"/>
                </a:solidFill>
                <a:latin typeface="Calibri"/>
              </a:rPr>
              <a:t>ème </a:t>
            </a:r>
            <a:r>
              <a:rPr lang="fr-FR" sz="2000" dirty="0">
                <a:solidFill>
                  <a:srgbClr val="0070C0"/>
                </a:solidFill>
                <a:latin typeface="Calibri"/>
              </a:rPr>
              <a:t>6</a:t>
            </a: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Mr Bousquet – Professeur </a:t>
            </a: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Mr </a:t>
            </a:r>
            <a:r>
              <a:rPr lang="fr-FR" sz="2000" dirty="0" err="1">
                <a:solidFill>
                  <a:srgbClr val="0070C0"/>
                </a:solidFill>
                <a:latin typeface="Calibri"/>
              </a:rPr>
              <a:t>Cazabat</a:t>
            </a:r>
            <a:r>
              <a:rPr lang="fr-FR" sz="2000" dirty="0">
                <a:solidFill>
                  <a:srgbClr val="0070C0"/>
                </a:solidFill>
                <a:latin typeface="Calibri"/>
              </a:rPr>
              <a:t> – Professeur principal 5</a:t>
            </a:r>
            <a:r>
              <a:rPr lang="fr-FR" sz="2000" baseline="30000" dirty="0">
                <a:solidFill>
                  <a:srgbClr val="0070C0"/>
                </a:solidFill>
                <a:latin typeface="Calibri"/>
              </a:rPr>
              <a:t>e</a:t>
            </a:r>
            <a:r>
              <a:rPr lang="fr-FR" sz="2000" dirty="0">
                <a:solidFill>
                  <a:srgbClr val="0070C0"/>
                </a:solidFill>
                <a:latin typeface="Calibri"/>
              </a:rPr>
              <a:t>3 /EPS – Diplômé secourisme</a:t>
            </a: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r>
              <a:rPr lang="fr-FR" sz="2000" strike="noStrike" dirty="0">
                <a:solidFill>
                  <a:srgbClr val="0070C0"/>
                </a:solidFill>
                <a:latin typeface="Calibri"/>
              </a:rPr>
              <a:t>Mme Echardour – Professeur principal 5</a:t>
            </a:r>
            <a:r>
              <a:rPr lang="fr-FR" sz="2000" strike="noStrike" baseline="30000" dirty="0">
                <a:solidFill>
                  <a:srgbClr val="0070C0"/>
                </a:solidFill>
                <a:latin typeface="Calibri"/>
              </a:rPr>
              <a:t>e</a:t>
            </a:r>
            <a:r>
              <a:rPr lang="fr-FR" sz="2000" dirty="0">
                <a:solidFill>
                  <a:srgbClr val="0070C0"/>
                </a:solidFill>
                <a:latin typeface="Calibri"/>
              </a:rPr>
              <a:t>5</a:t>
            </a:r>
            <a:r>
              <a:rPr lang="fr-FR" sz="2000" strike="noStrike" dirty="0">
                <a:solidFill>
                  <a:srgbClr val="0070C0"/>
                </a:solidFill>
                <a:latin typeface="Calibri"/>
              </a:rPr>
              <a:t> / SVT</a:t>
            </a: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Mr Jousseaume – Professeur EPS – Diplômé secourisme</a:t>
            </a:r>
            <a:endParaRPr sz="20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Mr </a:t>
            </a:r>
            <a:r>
              <a:rPr lang="fr-FR" sz="2000" dirty="0" err="1">
                <a:solidFill>
                  <a:srgbClr val="0070C0"/>
                </a:solidFill>
                <a:latin typeface="Calibri"/>
              </a:rPr>
              <a:t>Lafon</a:t>
            </a:r>
            <a:r>
              <a:rPr lang="fr-FR" sz="2000" dirty="0">
                <a:solidFill>
                  <a:srgbClr val="0070C0"/>
                </a:solidFill>
                <a:latin typeface="Calibri"/>
              </a:rPr>
              <a:t> – Professeur technologie</a:t>
            </a:r>
          </a:p>
          <a:p>
            <a:pPr lvl="1">
              <a:buSzPct val="45000"/>
              <a:buFont typeface="Wingdings" charset="2"/>
              <a:buChar char=""/>
            </a:pPr>
            <a:r>
              <a:rPr lang="fr-FR" sz="2000" strike="noStrike" dirty="0">
                <a:solidFill>
                  <a:srgbClr val="0070C0"/>
                </a:solidFill>
                <a:latin typeface="Calibri"/>
              </a:rPr>
              <a:t>Mr Picquart – Professeur principal 5</a:t>
            </a:r>
            <a:r>
              <a:rPr lang="fr-FR" sz="2000" strike="noStrike" baseline="30000" dirty="0">
                <a:solidFill>
                  <a:srgbClr val="0070C0"/>
                </a:solidFill>
                <a:latin typeface="Calibri"/>
              </a:rPr>
              <a:t>e</a:t>
            </a:r>
            <a:r>
              <a:rPr lang="fr-FR" sz="2000" strike="noStrike" dirty="0">
                <a:solidFill>
                  <a:srgbClr val="0070C0"/>
                </a:solidFill>
                <a:latin typeface="Calibri"/>
              </a:rPr>
              <a:t>4 /Physique-Chimie</a:t>
            </a:r>
          </a:p>
          <a:p>
            <a:pPr lvl="1"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Mr </a:t>
            </a:r>
            <a:r>
              <a:rPr lang="fr-FR" sz="2000" dirty="0" err="1">
                <a:solidFill>
                  <a:srgbClr val="0070C0"/>
                </a:solidFill>
                <a:latin typeface="Calibri"/>
              </a:rPr>
              <a:t>Thami</a:t>
            </a:r>
            <a:r>
              <a:rPr lang="fr-FR" sz="2000" dirty="0">
                <a:solidFill>
                  <a:srgbClr val="0070C0"/>
                </a:solidFill>
                <a:latin typeface="Calibri"/>
              </a:rPr>
              <a:t> (Samir) – Vie scolaire</a:t>
            </a:r>
          </a:p>
          <a:p>
            <a:pPr lvl="1">
              <a:buSzPct val="45000"/>
              <a:buFont typeface="Wingdings" charset="2"/>
              <a:buChar char=""/>
            </a:pPr>
            <a:r>
              <a:rPr lang="fr-FR" sz="2000" dirty="0">
                <a:solidFill>
                  <a:srgbClr val="0070C0"/>
                </a:solidFill>
                <a:latin typeface="Calibri"/>
              </a:rPr>
              <a:t>Mme Valette – Professeur Mathématiques</a:t>
            </a: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endParaRPr lang="fr-FR" sz="2400" dirty="0">
              <a:solidFill>
                <a:srgbClr val="0070C0"/>
              </a:solidFill>
              <a:latin typeface="Calibri"/>
            </a:endParaRP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endParaRPr lang="fr-FR" sz="2400" dirty="0">
              <a:solidFill>
                <a:srgbClr val="0070C0"/>
              </a:solidFill>
              <a:latin typeface="Calibri"/>
            </a:endParaRPr>
          </a:p>
          <a:p>
            <a:pPr lvl="1">
              <a:lnSpc>
                <a:spcPct val="100000"/>
              </a:lnSpc>
              <a:buSzPct val="45000"/>
              <a:buFont typeface="Wingdings" charset="2"/>
              <a:buChar char="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653760" y="629280"/>
            <a:ext cx="7872480" cy="108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fr-FR" sz="4400" u="sng" strike="noStrike">
                <a:solidFill>
                  <a:srgbClr val="A6B727"/>
                </a:solidFill>
                <a:latin typeface="Calibri"/>
              </a:rPr>
              <a:t>Le trajet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21" name="Image 3"/>
          <p:cNvPicPr/>
          <p:nvPr/>
        </p:nvPicPr>
        <p:blipFill>
          <a:blip r:embed="rId2"/>
          <a:srcRect l="42946" t="33106" r="32921" b="12921"/>
          <a:stretch/>
        </p:blipFill>
        <p:spPr>
          <a:xfrm>
            <a:off x="5788440" y="270000"/>
            <a:ext cx="6126120" cy="6317280"/>
          </a:xfrm>
          <a:prstGeom prst="rect">
            <a:avLst/>
          </a:prstGeom>
          <a:ln>
            <a:noFill/>
          </a:ln>
        </p:spPr>
      </p:pic>
      <p:sp>
        <p:nvSpPr>
          <p:cNvPr id="222" name="CustomShape 2"/>
          <p:cNvSpPr/>
          <p:nvPr/>
        </p:nvSpPr>
        <p:spPr>
          <a:xfrm>
            <a:off x="1743120" y="2446920"/>
            <a:ext cx="404532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400" strike="noStrike">
                <a:solidFill>
                  <a:srgbClr val="0070C0"/>
                </a:solidFill>
                <a:latin typeface="Calibri"/>
              </a:rPr>
              <a:t>545kms</a:t>
            </a:r>
            <a:endParaRPr/>
          </a:p>
        </p:txBody>
      </p:sp>
      <p:pic>
        <p:nvPicPr>
          <p:cNvPr id="223" name="Image 4"/>
          <p:cNvPicPr/>
          <p:nvPr/>
        </p:nvPicPr>
        <p:blipFill>
          <a:blip r:embed="rId3"/>
          <a:srcRect l="1417" t="8468" b="19965"/>
          <a:stretch/>
        </p:blipFill>
        <p:spPr>
          <a:xfrm>
            <a:off x="3311280" y="4411080"/>
            <a:ext cx="2060640" cy="157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2FC63C-A58B-4B31-AF1B-79A4EAA50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" y="0"/>
            <a:ext cx="12088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4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773960D0-D263-41F2-B9C9-1044300F05F9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8B2411-D300-45B9-975C-380F05BC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01" y="318499"/>
            <a:ext cx="11672395" cy="62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0A206-CCCB-4C77-A000-2D111A10B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2FB343-F79B-41F4-9E4C-C70E6A268418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7DC3F2-BC10-41EB-86D8-FD4ABA45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02" y="209100"/>
            <a:ext cx="11743361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9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A335A2-C61B-487D-A7F8-51F5AEE1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2182B3-C93E-451A-B18D-81128210B9E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D3EA49-7ED0-43B2-90A1-3515EFCF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0" y="243630"/>
            <a:ext cx="11620072" cy="63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CA1773-C41C-49C8-B1EB-712BF3249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0" y="246580"/>
            <a:ext cx="1191243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0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Grand écran</PresentationFormat>
  <Paragraphs>106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Comic Sans MS</vt:lpstr>
      <vt:lpstr>Corbel</vt:lpstr>
      <vt:lpstr>StarSymbol</vt:lpstr>
      <vt:lpstr>Times New Roman</vt:lpstr>
      <vt:lpstr>Wingdings</vt:lpstr>
      <vt:lpstr>Office Theme</vt:lpstr>
      <vt:lpstr>Office Theme</vt:lpstr>
      <vt:lpstr>Office Theme</vt:lpstr>
      <vt:lpstr>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Écoute et de votre confiance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Claire Echardour</cp:lastModifiedBy>
  <cp:revision>29</cp:revision>
  <dcterms:created xsi:type="dcterms:W3CDTF">2020-02-17T21:06:38Z</dcterms:created>
  <dcterms:modified xsi:type="dcterms:W3CDTF">2022-06-20T14:26:21Z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